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7740650" cy="774065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74976"/>
    <a:srgbClr val="A8142C"/>
    <a:srgbClr val="E9EFF8"/>
    <a:srgbClr val="D4E0F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2454" y="-84"/>
      </p:cViewPr>
      <p:guideLst>
        <p:guide orient="horz" pos="2438"/>
        <p:guide pos="24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549" y="1266815"/>
            <a:ext cx="6579553" cy="2694893"/>
          </a:xfrm>
        </p:spPr>
        <p:txBody>
          <a:bodyPr anchor="b"/>
          <a:lstStyle>
            <a:lvl1pPr algn="ctr">
              <a:defRPr sz="507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7581" y="4065633"/>
            <a:ext cx="5805488" cy="1868865"/>
          </a:xfrm>
        </p:spPr>
        <p:txBody>
          <a:bodyPr/>
          <a:lstStyle>
            <a:lvl1pPr marL="0" indent="0" algn="ctr">
              <a:buNone/>
              <a:defRPr sz="2032"/>
            </a:lvl1pPr>
            <a:lvl2pPr marL="387020" indent="0" algn="ctr">
              <a:buNone/>
              <a:defRPr sz="1693"/>
            </a:lvl2pPr>
            <a:lvl3pPr marL="774040" indent="0" algn="ctr">
              <a:buNone/>
              <a:defRPr sz="1524"/>
            </a:lvl3pPr>
            <a:lvl4pPr marL="1161059" indent="0" algn="ctr">
              <a:buNone/>
              <a:defRPr sz="1354"/>
            </a:lvl4pPr>
            <a:lvl5pPr marL="1548079" indent="0" algn="ctr">
              <a:buNone/>
              <a:defRPr sz="1354"/>
            </a:lvl5pPr>
            <a:lvl6pPr marL="1935099" indent="0" algn="ctr">
              <a:buNone/>
              <a:defRPr sz="1354"/>
            </a:lvl6pPr>
            <a:lvl7pPr marL="2322119" indent="0" algn="ctr">
              <a:buNone/>
              <a:defRPr sz="1354"/>
            </a:lvl7pPr>
            <a:lvl8pPr marL="2709139" indent="0" algn="ctr">
              <a:buNone/>
              <a:defRPr sz="1354"/>
            </a:lvl8pPr>
            <a:lvl9pPr marL="3096158" indent="0" algn="ctr">
              <a:buNone/>
              <a:defRPr sz="135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1819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649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9403" y="412118"/>
            <a:ext cx="1669078" cy="655984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2170" y="412118"/>
            <a:ext cx="4910475" cy="655984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411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64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38" y="1929789"/>
            <a:ext cx="6676311" cy="3219895"/>
          </a:xfrm>
        </p:spPr>
        <p:txBody>
          <a:bodyPr anchor="b"/>
          <a:lstStyle>
            <a:lvl1pPr>
              <a:defRPr sz="507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8138" y="5180145"/>
            <a:ext cx="6676311" cy="1693267"/>
          </a:xfrm>
        </p:spPr>
        <p:txBody>
          <a:bodyPr/>
          <a:lstStyle>
            <a:lvl1pPr marL="0" indent="0">
              <a:buNone/>
              <a:defRPr sz="2032">
                <a:solidFill>
                  <a:schemeClr val="tx1"/>
                </a:solidFill>
              </a:defRPr>
            </a:lvl1pPr>
            <a:lvl2pPr marL="387020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2pPr>
            <a:lvl3pPr marL="774040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3pPr>
            <a:lvl4pPr marL="116105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4pPr>
            <a:lvl5pPr marL="154807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5pPr>
            <a:lvl6pPr marL="193509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6pPr>
            <a:lvl7pPr marL="232211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7pPr>
            <a:lvl8pPr marL="270913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8pPr>
            <a:lvl9pPr marL="3096158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194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170" y="2060590"/>
            <a:ext cx="3289776" cy="4911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8704" y="2060590"/>
            <a:ext cx="3289776" cy="4911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7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412120"/>
            <a:ext cx="6676311" cy="149616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179" y="1897535"/>
            <a:ext cx="3274657" cy="929953"/>
          </a:xfrm>
        </p:spPr>
        <p:txBody>
          <a:bodyPr anchor="b"/>
          <a:lstStyle>
            <a:lvl1pPr marL="0" indent="0">
              <a:buNone/>
              <a:defRPr sz="2032" b="1"/>
            </a:lvl1pPr>
            <a:lvl2pPr marL="387020" indent="0">
              <a:buNone/>
              <a:defRPr sz="1693" b="1"/>
            </a:lvl2pPr>
            <a:lvl3pPr marL="774040" indent="0">
              <a:buNone/>
              <a:defRPr sz="1524" b="1"/>
            </a:lvl3pPr>
            <a:lvl4pPr marL="1161059" indent="0">
              <a:buNone/>
              <a:defRPr sz="1354" b="1"/>
            </a:lvl4pPr>
            <a:lvl5pPr marL="1548079" indent="0">
              <a:buNone/>
              <a:defRPr sz="1354" b="1"/>
            </a:lvl5pPr>
            <a:lvl6pPr marL="1935099" indent="0">
              <a:buNone/>
              <a:defRPr sz="1354" b="1"/>
            </a:lvl6pPr>
            <a:lvl7pPr marL="2322119" indent="0">
              <a:buNone/>
              <a:defRPr sz="1354" b="1"/>
            </a:lvl7pPr>
            <a:lvl8pPr marL="2709139" indent="0">
              <a:buNone/>
              <a:defRPr sz="1354" b="1"/>
            </a:lvl8pPr>
            <a:lvl9pPr marL="3096158" indent="0">
              <a:buNone/>
              <a:defRPr sz="135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179" y="2827487"/>
            <a:ext cx="3274657" cy="41588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18705" y="1897535"/>
            <a:ext cx="3290784" cy="929953"/>
          </a:xfrm>
        </p:spPr>
        <p:txBody>
          <a:bodyPr anchor="b"/>
          <a:lstStyle>
            <a:lvl1pPr marL="0" indent="0">
              <a:buNone/>
              <a:defRPr sz="2032" b="1"/>
            </a:lvl1pPr>
            <a:lvl2pPr marL="387020" indent="0">
              <a:buNone/>
              <a:defRPr sz="1693" b="1"/>
            </a:lvl2pPr>
            <a:lvl3pPr marL="774040" indent="0">
              <a:buNone/>
              <a:defRPr sz="1524" b="1"/>
            </a:lvl3pPr>
            <a:lvl4pPr marL="1161059" indent="0">
              <a:buNone/>
              <a:defRPr sz="1354" b="1"/>
            </a:lvl4pPr>
            <a:lvl5pPr marL="1548079" indent="0">
              <a:buNone/>
              <a:defRPr sz="1354" b="1"/>
            </a:lvl5pPr>
            <a:lvl6pPr marL="1935099" indent="0">
              <a:buNone/>
              <a:defRPr sz="1354" b="1"/>
            </a:lvl6pPr>
            <a:lvl7pPr marL="2322119" indent="0">
              <a:buNone/>
              <a:defRPr sz="1354" b="1"/>
            </a:lvl7pPr>
            <a:lvl8pPr marL="2709139" indent="0">
              <a:buNone/>
              <a:defRPr sz="1354" b="1"/>
            </a:lvl8pPr>
            <a:lvl9pPr marL="3096158" indent="0">
              <a:buNone/>
              <a:defRPr sz="135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18705" y="2827487"/>
            <a:ext cx="3290784" cy="41588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84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703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478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516043"/>
            <a:ext cx="2496561" cy="1806152"/>
          </a:xfrm>
        </p:spPr>
        <p:txBody>
          <a:bodyPr anchor="b"/>
          <a:lstStyle>
            <a:lvl1pPr>
              <a:defRPr sz="270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0784" y="1114512"/>
            <a:ext cx="3918704" cy="5500879"/>
          </a:xfrm>
        </p:spPr>
        <p:txBody>
          <a:bodyPr/>
          <a:lstStyle>
            <a:lvl1pPr>
              <a:defRPr sz="2709"/>
            </a:lvl1pPr>
            <a:lvl2pPr>
              <a:defRPr sz="2370"/>
            </a:lvl2pPr>
            <a:lvl3pPr>
              <a:defRPr sz="2032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2322195"/>
            <a:ext cx="2496561" cy="4302153"/>
          </a:xfrm>
        </p:spPr>
        <p:txBody>
          <a:bodyPr/>
          <a:lstStyle>
            <a:lvl1pPr marL="0" indent="0">
              <a:buNone/>
              <a:defRPr sz="1354"/>
            </a:lvl1pPr>
            <a:lvl2pPr marL="387020" indent="0">
              <a:buNone/>
              <a:defRPr sz="1185"/>
            </a:lvl2pPr>
            <a:lvl3pPr marL="774040" indent="0">
              <a:buNone/>
              <a:defRPr sz="1016"/>
            </a:lvl3pPr>
            <a:lvl4pPr marL="1161059" indent="0">
              <a:buNone/>
              <a:defRPr sz="847"/>
            </a:lvl4pPr>
            <a:lvl5pPr marL="1548079" indent="0">
              <a:buNone/>
              <a:defRPr sz="847"/>
            </a:lvl5pPr>
            <a:lvl6pPr marL="1935099" indent="0">
              <a:buNone/>
              <a:defRPr sz="847"/>
            </a:lvl6pPr>
            <a:lvl7pPr marL="2322119" indent="0">
              <a:buNone/>
              <a:defRPr sz="847"/>
            </a:lvl7pPr>
            <a:lvl8pPr marL="2709139" indent="0">
              <a:buNone/>
              <a:defRPr sz="847"/>
            </a:lvl8pPr>
            <a:lvl9pPr marL="3096158" indent="0">
              <a:buNone/>
              <a:defRPr sz="84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806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516043"/>
            <a:ext cx="2496561" cy="1806152"/>
          </a:xfrm>
        </p:spPr>
        <p:txBody>
          <a:bodyPr anchor="b"/>
          <a:lstStyle>
            <a:lvl1pPr>
              <a:defRPr sz="270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90784" y="1114512"/>
            <a:ext cx="3918704" cy="5500879"/>
          </a:xfrm>
        </p:spPr>
        <p:txBody>
          <a:bodyPr anchor="t"/>
          <a:lstStyle>
            <a:lvl1pPr marL="0" indent="0">
              <a:buNone/>
              <a:defRPr sz="2709"/>
            </a:lvl1pPr>
            <a:lvl2pPr marL="387020" indent="0">
              <a:buNone/>
              <a:defRPr sz="2370"/>
            </a:lvl2pPr>
            <a:lvl3pPr marL="774040" indent="0">
              <a:buNone/>
              <a:defRPr sz="2032"/>
            </a:lvl3pPr>
            <a:lvl4pPr marL="1161059" indent="0">
              <a:buNone/>
              <a:defRPr sz="1693"/>
            </a:lvl4pPr>
            <a:lvl5pPr marL="1548079" indent="0">
              <a:buNone/>
              <a:defRPr sz="1693"/>
            </a:lvl5pPr>
            <a:lvl6pPr marL="1935099" indent="0">
              <a:buNone/>
              <a:defRPr sz="1693"/>
            </a:lvl6pPr>
            <a:lvl7pPr marL="2322119" indent="0">
              <a:buNone/>
              <a:defRPr sz="1693"/>
            </a:lvl7pPr>
            <a:lvl8pPr marL="2709139" indent="0">
              <a:buNone/>
              <a:defRPr sz="1693"/>
            </a:lvl8pPr>
            <a:lvl9pPr marL="3096158" indent="0">
              <a:buNone/>
              <a:defRPr sz="169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2322195"/>
            <a:ext cx="2496561" cy="4302153"/>
          </a:xfrm>
        </p:spPr>
        <p:txBody>
          <a:bodyPr/>
          <a:lstStyle>
            <a:lvl1pPr marL="0" indent="0">
              <a:buNone/>
              <a:defRPr sz="1354"/>
            </a:lvl1pPr>
            <a:lvl2pPr marL="387020" indent="0">
              <a:buNone/>
              <a:defRPr sz="1185"/>
            </a:lvl2pPr>
            <a:lvl3pPr marL="774040" indent="0">
              <a:buNone/>
              <a:defRPr sz="1016"/>
            </a:lvl3pPr>
            <a:lvl4pPr marL="1161059" indent="0">
              <a:buNone/>
              <a:defRPr sz="847"/>
            </a:lvl4pPr>
            <a:lvl5pPr marL="1548079" indent="0">
              <a:buNone/>
              <a:defRPr sz="847"/>
            </a:lvl5pPr>
            <a:lvl6pPr marL="1935099" indent="0">
              <a:buNone/>
              <a:defRPr sz="847"/>
            </a:lvl6pPr>
            <a:lvl7pPr marL="2322119" indent="0">
              <a:buNone/>
              <a:defRPr sz="847"/>
            </a:lvl7pPr>
            <a:lvl8pPr marL="2709139" indent="0">
              <a:buNone/>
              <a:defRPr sz="847"/>
            </a:lvl8pPr>
            <a:lvl9pPr marL="3096158" indent="0">
              <a:buNone/>
              <a:defRPr sz="84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169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2170" y="412120"/>
            <a:ext cx="6676311" cy="1496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2170" y="2060590"/>
            <a:ext cx="6676311" cy="4911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2170" y="7174437"/>
            <a:ext cx="1741646" cy="41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16F25-1628-4BA2-A8F5-974E7FF6E796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4091" y="7174437"/>
            <a:ext cx="2612469" cy="41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66834" y="7174437"/>
            <a:ext cx="1741646" cy="41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7971-9AC6-4715-B647-C157B3436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191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4040" rtl="0" eaLnBrk="1" latinLnBrk="0" hangingPunct="1">
        <a:lnSpc>
          <a:spcPct val="90000"/>
        </a:lnSpc>
        <a:spcBef>
          <a:spcPct val="0"/>
        </a:spcBef>
        <a:buNone/>
        <a:defRPr sz="3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3510" indent="-193510" algn="l" defTabSz="774040" rtl="0" eaLnBrk="1" latinLnBrk="0" hangingPunct="1">
        <a:lnSpc>
          <a:spcPct val="90000"/>
        </a:lnSpc>
        <a:spcBef>
          <a:spcPts val="847"/>
        </a:spcBef>
        <a:buFont typeface="Arial" panose="020B0604020202020204" pitchFamily="34" charset="0"/>
        <a:buChar char="•"/>
        <a:defRPr sz="2370" kern="1200">
          <a:solidFill>
            <a:schemeClr val="tx1"/>
          </a:solidFill>
          <a:latin typeface="+mn-lt"/>
          <a:ea typeface="+mn-ea"/>
          <a:cs typeface="+mn-cs"/>
        </a:defRPr>
      </a:lvl1pPr>
      <a:lvl2pPr marL="580530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2032" kern="1200">
          <a:solidFill>
            <a:schemeClr val="tx1"/>
          </a:solidFill>
          <a:latin typeface="+mn-lt"/>
          <a:ea typeface="+mn-ea"/>
          <a:cs typeface="+mn-cs"/>
        </a:defRPr>
      </a:lvl2pPr>
      <a:lvl3pPr marL="967550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693" kern="1200">
          <a:solidFill>
            <a:schemeClr val="tx1"/>
          </a:solidFill>
          <a:latin typeface="+mn-lt"/>
          <a:ea typeface="+mn-ea"/>
          <a:cs typeface="+mn-cs"/>
        </a:defRPr>
      </a:lvl3pPr>
      <a:lvl4pPr marL="135456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74158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212860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51562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90264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289668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1pPr>
      <a:lvl2pPr marL="38702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7404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3pPr>
      <a:lvl4pPr marL="116105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54807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193509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32211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70913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096158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mebiz.ru/education/kadry/kategorii_grajdan/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2" y="0"/>
            <a:ext cx="7795080" cy="7740650"/>
          </a:xfrm>
          <a:prstGeom prst="rect">
            <a:avLst/>
          </a:prstGeom>
          <a:solidFill>
            <a:srgbClr val="E9E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04819" y="295738"/>
            <a:ext cx="59109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274976"/>
                </a:solidFill>
              </a:rPr>
              <a:t>САНКТ-ПЕТЕРБУРГСКИЙ УНИВЕРСИТЕТ</a:t>
            </a:r>
          </a:p>
          <a:p>
            <a:pPr algn="ctr"/>
            <a:r>
              <a:rPr lang="ru-RU" sz="2000" dirty="0">
                <a:solidFill>
                  <a:srgbClr val="274976"/>
                </a:solidFill>
              </a:rPr>
              <a:t>ТЕХНОЛОГИЙ УПРАВЛЕНИЯ И ЭКОНОМИКИ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385" y="2330895"/>
            <a:ext cx="64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74976"/>
                </a:solidFill>
              </a:rPr>
              <a:t>в рамках федерального проекта </a:t>
            </a:r>
          </a:p>
          <a:p>
            <a:pPr algn="ctr"/>
            <a:r>
              <a:rPr lang="ru-RU" sz="2200" b="1" dirty="0">
                <a:solidFill>
                  <a:srgbClr val="A8142C"/>
                </a:solidFill>
              </a:rPr>
              <a:t>«Активные меры содействия занятости» </a:t>
            </a:r>
          </a:p>
          <a:p>
            <a:pPr algn="ctr"/>
            <a:r>
              <a:rPr lang="ru-RU" sz="2200" b="1" dirty="0">
                <a:solidFill>
                  <a:srgbClr val="274976"/>
                </a:solidFill>
              </a:rPr>
              <a:t>национального проекта </a:t>
            </a:r>
          </a:p>
          <a:p>
            <a:pPr algn="ctr"/>
            <a:r>
              <a:rPr lang="ru-RU" sz="2200" b="1" dirty="0">
                <a:solidFill>
                  <a:srgbClr val="A8142C"/>
                </a:solidFill>
              </a:rPr>
              <a:t>«Кадры»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62963" y="3836841"/>
            <a:ext cx="4799460" cy="29354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1594" y="5091056"/>
            <a:ext cx="169819" cy="16961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84023" y="5105588"/>
            <a:ext cx="155270" cy="15508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9029" y="4855882"/>
            <a:ext cx="1605153" cy="1605153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-32663" y="6691045"/>
            <a:ext cx="7795080" cy="1052374"/>
          </a:xfrm>
          <a:prstGeom prst="rect">
            <a:avLst/>
          </a:prstGeom>
          <a:solidFill>
            <a:srgbClr val="2749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15762" y="6902211"/>
            <a:ext cx="225813" cy="22581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31370" y="6907398"/>
            <a:ext cx="322931" cy="21205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237910" y="7088094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(931) 282 81 77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37910" y="7230564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ido@spbacu.ru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813998" y="1237254"/>
            <a:ext cx="6327577" cy="861730"/>
          </a:xfrm>
          <a:prstGeom prst="ellipse">
            <a:avLst/>
          </a:prstGeom>
          <a:solidFill>
            <a:srgbClr val="A81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077659" y="1329543"/>
            <a:ext cx="58002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</a:rPr>
              <a:t>ПРИГЛАШАЕТ НА БЕСПЛАТНОЕ ОБУЧЕНИЕ ГРАЖДАН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91881" y="6893630"/>
            <a:ext cx="609211" cy="6092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3384" y="6916009"/>
            <a:ext cx="2839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САНКТ-ПЕТЕРБУРГСКИЙ УНИВЕРСИТЕТ</a:t>
            </a:r>
          </a:p>
          <a:p>
            <a:r>
              <a:rPr lang="ru-RU" sz="1100" b="1" dirty="0">
                <a:solidFill>
                  <a:schemeClr val="bg1"/>
                </a:solidFill>
              </a:rPr>
              <a:t>ТЕХНОЛОГИЙ УПРАВЛЕНИЯ И ЭКОНОМИКИ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529485" y="6961991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653415" y="6907398"/>
            <a:ext cx="2278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umebiz.ru</a:t>
            </a:r>
            <a:endParaRPr lang="ru-RU" sz="1200" b="1" dirty="0">
              <a:solidFill>
                <a:schemeClr val="bg1"/>
              </a:solidFill>
            </a:endParaRPr>
          </a:p>
          <a:p>
            <a:r>
              <a:rPr lang="ru-RU" sz="1200" dirty="0">
                <a:solidFill>
                  <a:schemeClr val="bg1"/>
                </a:solidFill>
              </a:rPr>
              <a:t>СПБ, Лермонтовский пр., 44а, </a:t>
            </a:r>
          </a:p>
          <a:p>
            <a:r>
              <a:rPr lang="ru-RU" sz="1200" dirty="0">
                <a:solidFill>
                  <a:schemeClr val="bg1"/>
                </a:solidFill>
              </a:rPr>
              <a:t>каб. 326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34859" y="7263610"/>
            <a:ext cx="266111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Институт дополнительного образования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008282" y="6961334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7821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791363" cy="774259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641986"/>
            <a:ext cx="774065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A8142C"/>
                </a:solidFill>
              </a:rPr>
              <a:t>      Аналитик данных: принятие решений на основе данных, 72 ак.ч.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Освоите анализ и визуализацию данных современными инструментами.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Решите реальные бизнес-кейсы из разных отраслей.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Освоите ключевые компетенции аналитика данных, соответствующие профстандартам.</a:t>
            </a:r>
            <a:endParaRPr lang="ru-RU" b="1" dirty="0">
              <a:solidFill>
                <a:srgbClr val="274976"/>
              </a:solidFill>
            </a:endParaRPr>
          </a:p>
          <a:p>
            <a:pPr marL="342900" indent="-342900">
              <a:buAutoNum type="arabicPeriod"/>
            </a:pPr>
            <a:endParaRPr lang="ru-RU" b="1" dirty="0">
              <a:solidFill>
                <a:srgbClr val="274976"/>
              </a:solidFill>
            </a:endParaRPr>
          </a:p>
          <a:p>
            <a:r>
              <a:rPr lang="ru-RU" sz="2000" b="1" dirty="0">
                <a:solidFill>
                  <a:srgbClr val="A8142C"/>
                </a:solidFill>
              </a:rPr>
              <a:t>      Системный аналитик, 72 ак.ч.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Сможете анализировать требования, проектировать ИТ-решения.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Будете готовы к работе в IT и бизнесе.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Научитесь переводить бизнес-задачи в технические требования и контролировать их реализацию.</a:t>
            </a:r>
          </a:p>
          <a:p>
            <a:r>
              <a:rPr lang="ru-RU" sz="2000" b="1" dirty="0">
                <a:solidFill>
                  <a:srgbClr val="274976"/>
                </a:solidFill>
              </a:rPr>
              <a:t>      </a:t>
            </a:r>
          </a:p>
          <a:p>
            <a:r>
              <a:rPr lang="ru-RU" sz="2000" b="1" dirty="0">
                <a:solidFill>
                  <a:srgbClr val="274976"/>
                </a:solidFill>
              </a:rPr>
              <a:t>      </a:t>
            </a:r>
            <a:r>
              <a:rPr lang="ru-RU" sz="2000" b="1" dirty="0">
                <a:solidFill>
                  <a:srgbClr val="A8142C"/>
                </a:solidFill>
              </a:rPr>
              <a:t>Работник организаций в сфере туризма, 72 ак.ч.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Освоите методику экскурсий и работу с туристами.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Получите практический опыт ведения туров.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Откроете возможности работы в туриндустрии или как независимый гид.</a:t>
            </a:r>
          </a:p>
          <a:p>
            <a:endParaRPr lang="ru-RU" dirty="0">
              <a:solidFill>
                <a:srgbClr val="274976"/>
              </a:solidFill>
            </a:endParaRPr>
          </a:p>
          <a:p>
            <a:pPr algn="ctr"/>
            <a:r>
              <a:rPr lang="ru-RU" sz="2000" b="1" dirty="0">
                <a:solidFill>
                  <a:srgbClr val="274976"/>
                </a:solidFill>
              </a:rPr>
              <a:t>ОЧНО-ЗАОЧНАЯ ФОРМА ОБУЧЕНИЯ</a:t>
            </a:r>
          </a:p>
          <a:p>
            <a:pPr algn="ctr"/>
            <a:r>
              <a:rPr lang="ru-RU" sz="2000" b="1" dirty="0">
                <a:solidFill>
                  <a:srgbClr val="274976"/>
                </a:solidFill>
              </a:rPr>
              <a:t>При успешном завершении обучения выдается </a:t>
            </a:r>
          </a:p>
          <a:p>
            <a:pPr algn="ctr"/>
            <a:r>
              <a:rPr lang="ru-RU" sz="2000" b="1" u="sng" dirty="0">
                <a:solidFill>
                  <a:srgbClr val="274976"/>
                </a:solidFill>
              </a:rPr>
              <a:t>УДОСТОВЕРЕНИЕ О ПОВЫШЕНИИ КВАЛИФИКАЦИИ</a:t>
            </a:r>
          </a:p>
          <a:p>
            <a:endParaRPr lang="ru-RU" b="1" dirty="0">
              <a:solidFill>
                <a:srgbClr val="27497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8046" y="178066"/>
            <a:ext cx="6322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274976"/>
                </a:solidFill>
              </a:rPr>
              <a:t>ПРОГРАММЫ ПОВЫШЕНИЯ КВАЛИФИКАЦИИ: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685951"/>
            <a:ext cx="7797460" cy="105469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4898" y="6914473"/>
            <a:ext cx="28722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b="1" dirty="0">
                <a:solidFill>
                  <a:prstClr val="white"/>
                </a:solidFill>
              </a:rPr>
              <a:t>САНКТ-ПЕТЕРБУРГСКИЙ УНИВЕРСИТЕТ</a:t>
            </a:r>
          </a:p>
          <a:p>
            <a:pPr lvl="0"/>
            <a:r>
              <a:rPr lang="ru-RU" sz="1100" b="1" dirty="0">
                <a:solidFill>
                  <a:prstClr val="white"/>
                </a:solidFill>
              </a:rPr>
              <a:t>ТЕХНОЛОГИЙ УПРАВЛЕНИЯ И ЭКОНОМИКИ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31812" y="7223229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ido@spbacu.ru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1813" y="7068361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(931) 282 81 77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05253" y="6901505"/>
            <a:ext cx="330377" cy="21694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01986" y="6901505"/>
            <a:ext cx="222742" cy="22274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992124" y="6952819"/>
            <a:ext cx="12193" cy="518205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634859" y="7263610"/>
            <a:ext cx="266111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Институт дополнительного образования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3415" y="6907398"/>
            <a:ext cx="2278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umebiz.ru</a:t>
            </a:r>
            <a:endParaRPr lang="ru-RU" sz="1200" b="1" dirty="0">
              <a:solidFill>
                <a:schemeClr val="bg1"/>
              </a:solidFill>
            </a:endParaRPr>
          </a:p>
          <a:p>
            <a:r>
              <a:rPr lang="ru-RU" sz="1200" dirty="0">
                <a:solidFill>
                  <a:schemeClr val="bg1"/>
                </a:solidFill>
              </a:rPr>
              <a:t>СПБ, Лермонтовский пр., 44а, </a:t>
            </a:r>
          </a:p>
          <a:p>
            <a:r>
              <a:rPr lang="ru-RU" sz="1200" dirty="0">
                <a:solidFill>
                  <a:schemeClr val="bg1"/>
                </a:solidFill>
              </a:rPr>
              <a:t>каб. 326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1881" y="6893630"/>
            <a:ext cx="609211" cy="609211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3529485" y="6961991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008282" y="6961334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5543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42595" y="-242757"/>
            <a:ext cx="7791363" cy="774259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1881" y="239724"/>
            <a:ext cx="7556887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A8142C"/>
                </a:solidFill>
              </a:rPr>
              <a:t>ОБУЧЕНИЕ В РАМКАХ ПРОЕКТА </a:t>
            </a:r>
            <a:r>
              <a:rPr lang="ru-RU" sz="2000" b="1" u="sng" dirty="0">
                <a:solidFill>
                  <a:srgbClr val="A8142C"/>
                </a:solidFill>
              </a:rPr>
              <a:t>БЕСПЛАТНОЕ</a:t>
            </a:r>
            <a:r>
              <a:rPr lang="ru-RU" sz="2000" b="1" dirty="0">
                <a:solidFill>
                  <a:srgbClr val="A8142C"/>
                </a:solidFill>
              </a:rPr>
              <a:t>, </a:t>
            </a:r>
          </a:p>
          <a:p>
            <a:pPr algn="ctr"/>
            <a:r>
              <a:rPr lang="ru-RU" sz="2000" b="1" dirty="0">
                <a:solidFill>
                  <a:srgbClr val="A8142C"/>
                </a:solidFill>
              </a:rPr>
              <a:t>ДЛЯ ГРАЖДАН СЛЕДУЮЩИХ КАТЕГОРИЙ:</a:t>
            </a: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Граждане в возрасте 50 лет и старше, граждане предпенсионного возраста;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Инвалиды;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Женщины, находящиеся в отпуске по уходу за ребенком до достижения им возраста 3 лет;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состоящие в трудовых отношениях и имеющие детей в возрасте от 0 до 7 лет включительно;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Граждане, фактически осуществляющие уход за ребенком и находящиеся в отпуске по уходу за ребенком до достижения им возраста 3 лет;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Граждане, обратившиеся в органы службы занятости в целях поиска работы;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Безработные граждане, зарегистрированные в органах службы занятости;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Ветераны боевых действий, принимавшие участие (содействовавшие выполнению задач) в СВО на территориях ДНР, ЛНР и Украины;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Лица, принимавшие участие в боевых действиях;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Члены семей лиц, погибших (умерших) ветеранов боевых действий 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Молодежь в возрасте до 35 лет включительно, относящиеся к категориям: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с даты окончания военной службы по призыву не являются занятыми в течение 4 мес. и более;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не имеющих  образования: среднего профессионального и высшего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граждан, которые с даты выдачи им документа об образовании и (или) о квалификации не являются занятыми в соответствии с законодательством о занятости населения в течен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ие 4 месяцев и более</a:t>
            </a:r>
            <a:r>
              <a:rPr lang="ru-RU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8401" y="6064700"/>
            <a:ext cx="616216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A8142C"/>
                </a:solidFill>
              </a:rPr>
              <a:t>Напишите нам или позвоните – мы поможем Вам построить успешное будущее</a:t>
            </a:r>
            <a:r>
              <a:rPr lang="ru-RU" sz="2000" b="1" dirty="0">
                <a:solidFill>
                  <a:srgbClr val="A8142C"/>
                </a:solidFill>
              </a:rPr>
              <a:t>!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703213"/>
            <a:ext cx="7797460" cy="105469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34859" y="6912976"/>
            <a:ext cx="28722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b="1" dirty="0">
                <a:solidFill>
                  <a:prstClr val="white"/>
                </a:solidFill>
              </a:rPr>
              <a:t>САНКТ-ПЕТЕРБУРГСКИЙ УНИВЕРСИТЕТ</a:t>
            </a:r>
          </a:p>
          <a:p>
            <a:pPr lvl="0"/>
            <a:r>
              <a:rPr lang="ru-RU" sz="1100" b="1" dirty="0">
                <a:solidFill>
                  <a:prstClr val="white"/>
                </a:solidFill>
              </a:rPr>
              <a:t>ТЕХНОЛОГИЙ УПРАВЛЕНИЯ И ЭКОНОМИКИ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33156" y="7092064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(931) 282 81 77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33156" y="7248221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ido@spbacu.ru</a:t>
            </a:r>
            <a:endParaRPr lang="ru-RU" sz="1200" b="1" dirty="0">
              <a:solidFill>
                <a:schemeClr val="bg1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48883" y="6944568"/>
            <a:ext cx="332676" cy="21845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6666" y="6944568"/>
            <a:ext cx="228839" cy="22883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195621" y="5824159"/>
            <a:ext cx="50375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74976"/>
                </a:solidFill>
              </a:rPr>
              <a:t>Подробнее о </a:t>
            </a:r>
            <a:r>
              <a:rPr lang="ru-RU" b="1" dirty="0">
                <a:solidFill>
                  <a:srgbClr val="274976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категориях</a:t>
            </a:r>
            <a:r>
              <a:rPr lang="ru-RU" b="1" dirty="0">
                <a:solidFill>
                  <a:srgbClr val="274976"/>
                </a:solidFill>
              </a:rPr>
              <a:t> см. по QR-коду на сайте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34859" y="7263610"/>
            <a:ext cx="266111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Институт дополнительного образования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415" y="6907398"/>
            <a:ext cx="2278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umebiz.ru</a:t>
            </a:r>
            <a:endParaRPr lang="ru-RU" sz="1200" b="1" dirty="0">
              <a:solidFill>
                <a:schemeClr val="bg1"/>
              </a:solidFill>
            </a:endParaRPr>
          </a:p>
          <a:p>
            <a:r>
              <a:rPr lang="ru-RU" sz="1200" dirty="0">
                <a:solidFill>
                  <a:schemeClr val="bg1"/>
                </a:solidFill>
              </a:rPr>
              <a:t>СПБ, Лермонтовский пр., 44а, </a:t>
            </a:r>
          </a:p>
          <a:p>
            <a:r>
              <a:rPr lang="ru-RU" sz="1200" dirty="0">
                <a:solidFill>
                  <a:schemeClr val="bg1"/>
                </a:solidFill>
              </a:rPr>
              <a:t>каб. 326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545029" y="5606837"/>
            <a:ext cx="907703" cy="904265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91881" y="6893630"/>
            <a:ext cx="609211" cy="609211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3529485" y="6961991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008282" y="6961334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7594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</TotalTime>
  <Words>477</Words>
  <Application>Microsoft Office PowerPoint</Application>
  <PresentationFormat>Произвольный</PresentationFormat>
  <Paragraphs>67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HP</cp:lastModifiedBy>
  <cp:revision>31</cp:revision>
  <dcterms:created xsi:type="dcterms:W3CDTF">2025-03-21T09:33:57Z</dcterms:created>
  <dcterms:modified xsi:type="dcterms:W3CDTF">2025-04-16T14:33:51Z</dcterms:modified>
</cp:coreProperties>
</file>